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75" r:id="rId4"/>
    <p:sldId id="276" r:id="rId5"/>
    <p:sldId id="280" r:id="rId6"/>
    <p:sldId id="277" r:id="rId7"/>
    <p:sldId id="279" r:id="rId8"/>
    <p:sldId id="281" r:id="rId9"/>
    <p:sldId id="278" r:id="rId10"/>
    <p:sldId id="282" r:id="rId11"/>
    <p:sldId id="287" r:id="rId12"/>
    <p:sldId id="283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FBB"/>
    <a:srgbClr val="007DBD"/>
    <a:srgbClr val="149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7"/>
    <p:restoredTop sz="94650"/>
  </p:normalViewPr>
  <p:slideViewPr>
    <p:cSldViewPr snapToGrid="0" snapToObjects="1">
      <p:cViewPr varScale="1">
        <p:scale>
          <a:sx n="142" d="100"/>
          <a:sy n="142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11A80-85D2-574C-9AF9-F0F030BA994E}" type="datetimeFigureOut">
              <a:rPr lang="en-US" smtClean="0"/>
              <a:t>12/8/18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EA882-3530-9A43-A3BD-63DABFAC9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3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Android Version - 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DFRobot</a:t>
            </a:r>
            <a:r>
              <a:rPr lang="en-US" dirty="0" smtClean="0"/>
              <a:t>/</a:t>
            </a:r>
            <a:r>
              <a:rPr lang="en-US" dirty="0" err="1" smtClean="0"/>
              <a:t>BlunoBasicDemo</a:t>
            </a:r>
            <a:r>
              <a:rPr lang="en-US" dirty="0" smtClean="0"/>
              <a:t>/tree/master/Android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EA882-3530-9A43-A3BD-63DABFAC9D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6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w: </a:t>
            </a:r>
            <a:r>
              <a:rPr lang="en-US" dirty="0" err="1" smtClean="0">
                <a:solidFill>
                  <a:schemeClr val="bg1"/>
                </a:solidFill>
              </a:rPr>
              <a:t>nexgencodecamp.com.au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schemeClr val="bg1"/>
                </a:solidFill>
              </a:rPr>
              <a:t>t: 1800 940 955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6265" y="6356350"/>
            <a:ext cx="2550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AU" dirty="0" smtClean="0">
                <a:solidFill>
                  <a:schemeClr val="bg1"/>
                </a:solidFill>
              </a:rPr>
              <a:t>e: </a:t>
            </a:r>
            <a:r>
              <a:rPr lang="en-AU" dirty="0" err="1" smtClean="0">
                <a:solidFill>
                  <a:schemeClr val="bg1"/>
                </a:solidFill>
              </a:rPr>
              <a:t>iot@nexgencodecamp.com.au</a:t>
            </a:r>
            <a:fld id="{933928C2-D771-5748-85E0-E628A72B7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1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8E3-A190-D94F-82C0-57BFE66C254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28C2-D771-5748-85E0-E628A72B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8E3-A190-D94F-82C0-57BFE66C254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28C2-D771-5748-85E0-E628A72B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w: </a:t>
            </a:r>
            <a:r>
              <a:rPr lang="en-US" dirty="0" err="1" smtClean="0">
                <a:solidFill>
                  <a:schemeClr val="bg1"/>
                </a:solidFill>
              </a:rPr>
              <a:t>nexgencodecamp.com.au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schemeClr val="bg1"/>
                </a:solidFill>
              </a:rPr>
              <a:t>t: 1800 940 955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6265" y="6356350"/>
            <a:ext cx="2550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AU" dirty="0" smtClean="0">
                <a:solidFill>
                  <a:schemeClr val="bg1"/>
                </a:solidFill>
              </a:rPr>
              <a:t>e: </a:t>
            </a:r>
            <a:r>
              <a:rPr lang="en-AU" dirty="0" err="1" smtClean="0">
                <a:solidFill>
                  <a:schemeClr val="bg1"/>
                </a:solidFill>
              </a:rPr>
              <a:t>iot@nexgencodecamp.com.au</a:t>
            </a:r>
            <a:fld id="{933928C2-D771-5748-85E0-E628A72B7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w: </a:t>
            </a:r>
            <a:r>
              <a:rPr lang="en-US" dirty="0" err="1" smtClean="0">
                <a:solidFill>
                  <a:schemeClr val="bg1"/>
                </a:solidFill>
              </a:rPr>
              <a:t>nexgencodecamp.com.au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schemeClr val="bg1"/>
                </a:solidFill>
              </a:rPr>
              <a:t>t: 1800 940 955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6265" y="6356350"/>
            <a:ext cx="2550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AU" dirty="0" smtClean="0">
                <a:solidFill>
                  <a:schemeClr val="bg1"/>
                </a:solidFill>
              </a:rPr>
              <a:t>e: </a:t>
            </a:r>
            <a:r>
              <a:rPr lang="en-AU" dirty="0" err="1" smtClean="0">
                <a:solidFill>
                  <a:schemeClr val="bg1"/>
                </a:solidFill>
              </a:rPr>
              <a:t>iot@nexgencodecamp.com.au</a:t>
            </a:r>
            <a:fld id="{933928C2-D771-5748-85E0-E628A72B7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1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w: </a:t>
            </a:r>
            <a:r>
              <a:rPr lang="en-US" dirty="0" err="1" smtClean="0">
                <a:solidFill>
                  <a:schemeClr val="bg1"/>
                </a:solidFill>
              </a:rPr>
              <a:t>nexgencodecamp.com.au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schemeClr val="bg1"/>
                </a:solidFill>
              </a:rPr>
              <a:t>t: 1800 940 955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6265" y="6356350"/>
            <a:ext cx="2550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AU" dirty="0" smtClean="0">
                <a:solidFill>
                  <a:schemeClr val="bg1"/>
                </a:solidFill>
              </a:rPr>
              <a:t>e: </a:t>
            </a:r>
            <a:r>
              <a:rPr lang="en-AU" dirty="0" err="1" smtClean="0">
                <a:solidFill>
                  <a:schemeClr val="bg1"/>
                </a:solidFill>
              </a:rPr>
              <a:t>iot@nexgencodecamp.com.au</a:t>
            </a:r>
            <a:fld id="{933928C2-D771-5748-85E0-E628A72B7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7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w: </a:t>
            </a:r>
            <a:r>
              <a:rPr lang="en-US" dirty="0" err="1" smtClean="0">
                <a:solidFill>
                  <a:schemeClr val="bg1"/>
                </a:solidFill>
              </a:rPr>
              <a:t>nexgencodecamp.com.au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schemeClr val="bg1"/>
                </a:solidFill>
              </a:rPr>
              <a:t>t: 1800 940 955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36265" y="6356350"/>
            <a:ext cx="2550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AU" dirty="0" smtClean="0">
                <a:solidFill>
                  <a:schemeClr val="bg1"/>
                </a:solidFill>
              </a:rPr>
              <a:t>e: </a:t>
            </a:r>
            <a:r>
              <a:rPr lang="en-AU" dirty="0" err="1" smtClean="0">
                <a:solidFill>
                  <a:schemeClr val="bg1"/>
                </a:solidFill>
              </a:rPr>
              <a:t>iot@nexgencodecamp.com.au</a:t>
            </a:r>
            <a:fld id="{933928C2-D771-5748-85E0-E628A72B7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4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w: </a:t>
            </a:r>
            <a:r>
              <a:rPr lang="en-US" dirty="0" err="1" smtClean="0">
                <a:solidFill>
                  <a:schemeClr val="bg1"/>
                </a:solidFill>
              </a:rPr>
              <a:t>nexgencodecamp.com.au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schemeClr val="bg1"/>
                </a:solidFill>
              </a:rPr>
              <a:t>t: 1800 940 955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6265" y="6356350"/>
            <a:ext cx="2550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AU" dirty="0" smtClean="0">
                <a:solidFill>
                  <a:schemeClr val="bg1"/>
                </a:solidFill>
              </a:rPr>
              <a:t>e: </a:t>
            </a:r>
            <a:r>
              <a:rPr lang="en-AU" dirty="0" err="1" smtClean="0">
                <a:solidFill>
                  <a:schemeClr val="bg1"/>
                </a:solidFill>
              </a:rPr>
              <a:t>iot@nexgencodecamp.com.au</a:t>
            </a:r>
            <a:fld id="{933928C2-D771-5748-85E0-E628A72B7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9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w: </a:t>
            </a:r>
            <a:r>
              <a:rPr lang="en-US" dirty="0" err="1" smtClean="0">
                <a:solidFill>
                  <a:schemeClr val="bg1"/>
                </a:solidFill>
              </a:rPr>
              <a:t>nexgencodecamp.com.au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schemeClr val="bg1"/>
                </a:solidFill>
              </a:rPr>
              <a:t>t: 1800 940 955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6265" y="6356350"/>
            <a:ext cx="2550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AU" dirty="0" smtClean="0">
                <a:solidFill>
                  <a:schemeClr val="bg1"/>
                </a:solidFill>
              </a:rPr>
              <a:t>e: </a:t>
            </a:r>
            <a:r>
              <a:rPr lang="en-AU" dirty="0" err="1" smtClean="0">
                <a:solidFill>
                  <a:schemeClr val="bg1"/>
                </a:solidFill>
              </a:rPr>
              <a:t>iot@nexgencodecamp.com.au</a:t>
            </a:r>
            <a:fld id="{933928C2-D771-5748-85E0-E628A72B7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3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w: </a:t>
            </a:r>
            <a:r>
              <a:rPr lang="en-US" dirty="0" err="1" smtClean="0">
                <a:solidFill>
                  <a:schemeClr val="bg1"/>
                </a:solidFill>
              </a:rPr>
              <a:t>nexgencodecamp.com.au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schemeClr val="bg1"/>
                </a:solidFill>
              </a:rPr>
              <a:t>t: 1800 940 955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6265" y="6356350"/>
            <a:ext cx="2550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AU" dirty="0" smtClean="0">
                <a:solidFill>
                  <a:schemeClr val="bg1"/>
                </a:solidFill>
              </a:rPr>
              <a:t>e: </a:t>
            </a:r>
            <a:r>
              <a:rPr lang="en-AU" dirty="0" err="1" smtClean="0">
                <a:solidFill>
                  <a:schemeClr val="bg1"/>
                </a:solidFill>
              </a:rPr>
              <a:t>iot@nexgencodecamp.com.au</a:t>
            </a:r>
            <a:fld id="{933928C2-D771-5748-85E0-E628A72B7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2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18E3-A190-D94F-82C0-57BFE66C2546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28C2-D771-5748-85E0-E628A72B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7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F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47619" y="95849"/>
            <a:ext cx="2398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The IoT Robotics Challenge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113924" y="-98955"/>
            <a:ext cx="2041801" cy="683459"/>
            <a:chOff x="7113924" y="-98955"/>
            <a:chExt cx="2041801" cy="683459"/>
          </a:xfrm>
        </p:grpSpPr>
        <p:sp>
          <p:nvSpPr>
            <p:cNvPr id="9" name="TextBox 8"/>
            <p:cNvSpPr txBox="1"/>
            <p:nvPr/>
          </p:nvSpPr>
          <p:spPr>
            <a:xfrm>
              <a:off x="7648081" y="128541"/>
              <a:ext cx="15076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NEXGEN CODECAMP</a:t>
              </a:r>
              <a:endParaRPr lang="en-US" sz="1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Picture 9" descr="Single Logo_LI_WW.ai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3924" y="-98955"/>
              <a:ext cx="683459" cy="683459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w: </a:t>
            </a:r>
            <a:r>
              <a:rPr lang="en-US" dirty="0" err="1" smtClean="0">
                <a:solidFill>
                  <a:schemeClr val="bg1"/>
                </a:solidFill>
              </a:rPr>
              <a:t>nexgencodecamp.com.au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schemeClr val="bg1"/>
                </a:solidFill>
              </a:rPr>
              <a:t>t: 1800 940 955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6265" y="6356350"/>
            <a:ext cx="2550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AU" dirty="0" smtClean="0">
                <a:solidFill>
                  <a:schemeClr val="bg1"/>
                </a:solidFill>
              </a:rPr>
              <a:t>e: </a:t>
            </a:r>
            <a:r>
              <a:rPr lang="en-AU" dirty="0" err="1" smtClean="0">
                <a:solidFill>
                  <a:schemeClr val="bg1"/>
                </a:solidFill>
              </a:rPr>
              <a:t>iot@nexgencodecamp.com.au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2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tiff"/><Relationship Id="rId12" Type="http://schemas.openxmlformats.org/officeDocument/2006/relationships/image" Target="../media/image13.tiff"/><Relationship Id="rId13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TP-Proposal_v1-Parents (2).pdf-1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67" y="228596"/>
            <a:ext cx="8873066" cy="37635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9D90944-6850-B147-9F52-64085D4DF753}"/>
              </a:ext>
            </a:extLst>
          </p:cNvPr>
          <p:cNvSpPr/>
          <p:nvPr/>
        </p:nvSpPr>
        <p:spPr>
          <a:xfrm>
            <a:off x="135466" y="3992138"/>
            <a:ext cx="6443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Romeo BLE Motor Control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w: </a:t>
            </a:r>
            <a:r>
              <a:rPr lang="en-US" dirty="0" err="1" smtClean="0">
                <a:solidFill>
                  <a:schemeClr val="bg1"/>
                </a:solidFill>
              </a:rPr>
              <a:t>nexgencodecamp.com.au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schemeClr val="bg1"/>
                </a:solidFill>
              </a:rPr>
              <a:t>t: 1800 940 955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6265" y="6356350"/>
            <a:ext cx="2550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AU" dirty="0" smtClean="0">
                <a:solidFill>
                  <a:schemeClr val="bg1"/>
                </a:solidFill>
              </a:rPr>
              <a:t>e: </a:t>
            </a:r>
            <a:r>
              <a:rPr lang="en-AU" dirty="0" err="1" smtClean="0">
                <a:solidFill>
                  <a:schemeClr val="bg1"/>
                </a:solidFill>
              </a:rPr>
              <a:t>iot@nexgencodecamp.com.au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1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via </a:t>
            </a:r>
            <a:r>
              <a:rPr lang="en-US" dirty="0" smtClean="0"/>
              <a:t>Bluetooth (BLE)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off the battery switch and motor switch.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 PC to the Romeo USB port.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Upload the </a:t>
            </a:r>
            <a:r>
              <a:rPr lang="en-US" dirty="0" err="1" smtClean="0"/>
              <a:t>BluetoothControl.ino</a:t>
            </a:r>
            <a:r>
              <a:rPr lang="en-US" dirty="0" smtClean="0"/>
              <a:t> sketch.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on battery switch and motor switch.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 App to your mobile:</a:t>
            </a:r>
          </a:p>
          <a:p>
            <a:pPr marL="914400" lvl="1" indent="-514350"/>
            <a:r>
              <a:rPr lang="en-US" dirty="0" smtClean="0"/>
              <a:t>iOS - AVA </a:t>
            </a:r>
            <a:r>
              <a:rPr lang="en-US" dirty="0"/>
              <a:t>BLE Remote - https://</a:t>
            </a:r>
            <a:r>
              <a:rPr lang="en-US" dirty="0" err="1"/>
              <a:t>itunes.apple.com</a:t>
            </a:r>
            <a:r>
              <a:rPr lang="en-US" dirty="0"/>
              <a:t>/au/app/</a:t>
            </a:r>
            <a:r>
              <a:rPr lang="en-US" dirty="0" err="1"/>
              <a:t>ava</a:t>
            </a:r>
            <a:r>
              <a:rPr lang="en-US" dirty="0"/>
              <a:t>-</a:t>
            </a:r>
            <a:r>
              <a:rPr lang="en-US" dirty="0" err="1"/>
              <a:t>ble</a:t>
            </a:r>
            <a:r>
              <a:rPr lang="en-US" dirty="0"/>
              <a:t>-remote/id1073023233?mt=8</a:t>
            </a:r>
            <a:endParaRPr lang="en-US" dirty="0" smtClean="0"/>
          </a:p>
          <a:p>
            <a:pPr marL="914400" lvl="1" indent="-514350"/>
            <a:r>
              <a:rPr lang="en-US" dirty="0" smtClean="0"/>
              <a:t>Android - </a:t>
            </a: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DFRobot</a:t>
            </a:r>
            <a:r>
              <a:rPr lang="en-US" dirty="0"/>
              <a:t>/</a:t>
            </a:r>
            <a:r>
              <a:rPr lang="en-US" dirty="0" err="1"/>
              <a:t>BlunoBasicDemo</a:t>
            </a:r>
            <a:r>
              <a:rPr lang="en-US" dirty="0"/>
              <a:t>/tree/master/</a:t>
            </a:r>
            <a:r>
              <a:rPr lang="en-US" dirty="0" smtClean="0"/>
              <a:t>Android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the app and connect to the robot.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AVA BLE Valid </a:t>
            </a:r>
            <a:r>
              <a:rPr lang="en-US" dirty="0"/>
              <a:t>Commands are: </a:t>
            </a:r>
            <a:r>
              <a:rPr lang="en-US" dirty="0" smtClean="0"/>
              <a:t>f </a:t>
            </a:r>
            <a:r>
              <a:rPr lang="en-US" dirty="0"/>
              <a:t>= forward, </a:t>
            </a:r>
            <a:r>
              <a:rPr lang="en-US" dirty="0" smtClean="0"/>
              <a:t>l </a:t>
            </a:r>
            <a:r>
              <a:rPr lang="en-US" dirty="0"/>
              <a:t>= left, </a:t>
            </a:r>
            <a:r>
              <a:rPr lang="en-US" dirty="0" smtClean="0"/>
              <a:t>b </a:t>
            </a:r>
            <a:r>
              <a:rPr lang="en-US" dirty="0"/>
              <a:t>= back, </a:t>
            </a:r>
            <a:r>
              <a:rPr lang="en-US" dirty="0" smtClean="0"/>
              <a:t>r </a:t>
            </a:r>
            <a:r>
              <a:rPr lang="en-US" dirty="0"/>
              <a:t>= right, t = test message, </a:t>
            </a:r>
            <a:r>
              <a:rPr lang="en-US" dirty="0" smtClean="0"/>
              <a:t>s </a:t>
            </a:r>
            <a:r>
              <a:rPr lang="en-US" dirty="0"/>
              <a:t>= stop.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Appendix A </a:t>
            </a:r>
            <a:r>
              <a:rPr lang="mr-IN" dirty="0" smtClean="0">
                <a:solidFill>
                  <a:srgbClr val="FFFF00"/>
                </a:solidFill>
              </a:rPr>
              <a:t>–</a:t>
            </a:r>
            <a:r>
              <a:rPr lang="en-US" dirty="0" smtClean="0">
                <a:solidFill>
                  <a:srgbClr val="FFFF00"/>
                </a:solidFill>
              </a:rPr>
              <a:t> Using AVA BLE Remote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3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 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2625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</a:t>
            </a:r>
            <a:r>
              <a:rPr lang="en-US" dirty="0"/>
              <a:t>connect to a device just tap on its name</a:t>
            </a:r>
            <a:r>
              <a:rPr lang="en-US" dirty="0" smtClean="0"/>
              <a:t>.</a:t>
            </a:r>
          </a:p>
          <a:p>
            <a:r>
              <a:rPr lang="en-US" dirty="0"/>
              <a:t>M</a:t>
            </a:r>
            <a:r>
              <a:rPr lang="en-US" dirty="0" smtClean="0"/>
              <a:t>anual </a:t>
            </a:r>
            <a:r>
              <a:rPr lang="en-US" dirty="0"/>
              <a:t>search for BLE devices by tapping the search </a:t>
            </a:r>
            <a:r>
              <a:rPr lang="en-US" dirty="0" smtClean="0"/>
              <a:t>icon </a:t>
            </a:r>
            <a:r>
              <a:rPr lang="en-US" dirty="0"/>
              <a:t>in the top </a:t>
            </a:r>
            <a:r>
              <a:rPr lang="en-US" dirty="0" smtClean="0"/>
              <a:t>right.</a:t>
            </a:r>
          </a:p>
          <a:p>
            <a:r>
              <a:rPr lang="en-US" dirty="0" smtClean="0"/>
              <a:t>Disconnect </a:t>
            </a:r>
            <a:r>
              <a:rPr lang="en-US" dirty="0"/>
              <a:t>device button (a cross) </a:t>
            </a:r>
            <a:r>
              <a:rPr lang="en-US" dirty="0" smtClean="0"/>
              <a:t>is at </a:t>
            </a:r>
            <a:r>
              <a:rPr lang="en-US" dirty="0"/>
              <a:t>the top left</a:t>
            </a:r>
            <a:r>
              <a:rPr lang="en-US" dirty="0" smtClean="0"/>
              <a:t>.</a:t>
            </a:r>
          </a:p>
          <a:p>
            <a:r>
              <a:rPr lang="en-US" dirty="0"/>
              <a:t>You can only attach to one BLE device at a time.</a:t>
            </a:r>
          </a:p>
          <a:p>
            <a:endParaRPr lang="en-US" dirty="0"/>
          </a:p>
        </p:txBody>
      </p:sp>
      <p:pic>
        <p:nvPicPr>
          <p:cNvPr id="4" name="Picture 3" descr="IMG_189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348" y="930201"/>
            <a:ext cx="2613672" cy="56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1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 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3681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Task tab allows you to send a tasking message to your </a:t>
            </a:r>
            <a:r>
              <a:rPr lang="en-US" dirty="0" smtClean="0"/>
              <a:t>robot. </a:t>
            </a:r>
          </a:p>
          <a:p>
            <a:r>
              <a:rPr lang="en-US" dirty="0" smtClean="0"/>
              <a:t>Tapping </a:t>
            </a:r>
            <a:r>
              <a:rPr lang="en-US" dirty="0"/>
              <a:t>a task will transmit the tasking ID (e.g. 1) via Bluetooth. </a:t>
            </a:r>
            <a:endParaRPr lang="en-US" dirty="0" smtClean="0"/>
          </a:p>
          <a:p>
            <a:r>
              <a:rPr lang="en-US" dirty="0" smtClean="0"/>
              <a:t>Tap </a:t>
            </a:r>
            <a:r>
              <a:rPr lang="en-US" dirty="0"/>
              <a:t>the add button (+) to add your own tasks. </a:t>
            </a:r>
            <a:endParaRPr lang="en-US" dirty="0" smtClean="0"/>
          </a:p>
          <a:p>
            <a:r>
              <a:rPr lang="en-US" dirty="0" smtClean="0"/>
              <a:t>Tap </a:t>
            </a:r>
            <a:r>
              <a:rPr lang="en-US" dirty="0"/>
              <a:t>Edit to delete or rearrange the tasks. </a:t>
            </a:r>
            <a:endParaRPr lang="en-US" dirty="0" smtClean="0"/>
          </a:p>
          <a:p>
            <a:r>
              <a:rPr lang="en-US" dirty="0" smtClean="0"/>
              <a:t>Tapping </a:t>
            </a:r>
            <a:r>
              <a:rPr lang="en-US" dirty="0"/>
              <a:t>"Default Tasks" will reload the task list that comes with the app.</a:t>
            </a:r>
          </a:p>
          <a:p>
            <a:endParaRPr lang="en-US" dirty="0"/>
          </a:p>
        </p:txBody>
      </p:sp>
      <p:pic>
        <p:nvPicPr>
          <p:cNvPr id="4" name="Picture 3" descr="IMG_19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37" y="979370"/>
            <a:ext cx="251248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1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 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2216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Control tab acts as a virtual gamepad for your BLE device.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currently selected task is displayed at the top of the screen. </a:t>
            </a:r>
            <a:endParaRPr lang="en-US" dirty="0" smtClean="0"/>
          </a:p>
          <a:p>
            <a:r>
              <a:rPr lang="en-US" dirty="0" smtClean="0"/>
              <a:t>Tapping </a:t>
            </a:r>
            <a:r>
              <a:rPr lang="en-US" dirty="0"/>
              <a:t>the function keys (F1 to F4) will send the designated character via Bluetooth to your </a:t>
            </a:r>
            <a:r>
              <a:rPr lang="en-US" dirty="0" smtClean="0"/>
              <a:t>Robot. </a:t>
            </a:r>
          </a:p>
          <a:p>
            <a:r>
              <a:rPr lang="en-US" dirty="0" smtClean="0"/>
              <a:t>Similarly</a:t>
            </a:r>
            <a:r>
              <a:rPr lang="en-US" dirty="0"/>
              <a:t>, tapping the directional </a:t>
            </a:r>
            <a:r>
              <a:rPr lang="en-US" dirty="0" err="1"/>
              <a:t>dPad</a:t>
            </a:r>
            <a:r>
              <a:rPr lang="en-US" dirty="0"/>
              <a:t> or stop button will send the character assigned to those buttons.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change the characters which are transmitted from the key mapping option in the console tab. </a:t>
            </a:r>
          </a:p>
        </p:txBody>
      </p:sp>
      <p:pic>
        <p:nvPicPr>
          <p:cNvPr id="4" name="Picture 3" descr="IMG_19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988" y="679762"/>
            <a:ext cx="2725200" cy="59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4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 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30265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console tab allows you to send any character strings that you wish to the </a:t>
            </a:r>
            <a:r>
              <a:rPr lang="en-US" dirty="0" smtClean="0"/>
              <a:t>Robot. </a:t>
            </a:r>
          </a:p>
          <a:p>
            <a:r>
              <a:rPr lang="en-US" dirty="0"/>
              <a:t>T</a:t>
            </a:r>
            <a:r>
              <a:rPr lang="en-US" dirty="0" smtClean="0"/>
              <a:t>ype </a:t>
            </a:r>
            <a:r>
              <a:rPr lang="en-US" dirty="0"/>
              <a:t>the message in the text field and tap Send. Any received messages will be displayed below</a:t>
            </a:r>
            <a:r>
              <a:rPr lang="en-US" dirty="0" smtClean="0"/>
              <a:t>.</a:t>
            </a:r>
          </a:p>
          <a:p>
            <a:r>
              <a:rPr lang="en-US" dirty="0"/>
              <a:t>Tap the settings (gear icon) button if you wish to change the keys mapped to the Control buttons.</a:t>
            </a:r>
          </a:p>
        </p:txBody>
      </p:sp>
      <p:pic>
        <p:nvPicPr>
          <p:cNvPr id="4" name="Picture 3" descr="IMG_19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44" y="849702"/>
            <a:ext cx="2638456" cy="57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/>
          <p:nvPr/>
        </p:nvCxnSpPr>
        <p:spPr>
          <a:xfrm>
            <a:off x="4978781" y="5587846"/>
            <a:ext cx="86587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235617" y="4396761"/>
            <a:ext cx="74316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9" idx="2"/>
          </p:cNvCxnSpPr>
          <p:nvPr/>
        </p:nvCxnSpPr>
        <p:spPr>
          <a:xfrm flipH="1">
            <a:off x="4693275" y="2670439"/>
            <a:ext cx="822684" cy="48624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9" idx="3"/>
            <a:endCxn id="63" idx="1"/>
          </p:cNvCxnSpPr>
          <p:nvPr/>
        </p:nvCxnSpPr>
        <p:spPr>
          <a:xfrm flipV="1">
            <a:off x="5898229" y="2306920"/>
            <a:ext cx="1973940" cy="770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88076" y="2475122"/>
            <a:ext cx="0" cy="3941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64577" y="4660252"/>
            <a:ext cx="0" cy="10538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 </a:t>
            </a:r>
            <a:r>
              <a:rPr lang="mr-IN" dirty="0" smtClean="0"/>
              <a:t>–</a:t>
            </a:r>
            <a:r>
              <a:rPr lang="en-US" dirty="0" smtClean="0"/>
              <a:t> Stage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79301"/>
            <a:ext cx="90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pic>
        <p:nvPicPr>
          <p:cNvPr id="5" name="Picture 4" descr="DHT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2081580"/>
            <a:ext cx="1049134" cy="787658"/>
          </a:xfrm>
          <a:prstGeom prst="rect">
            <a:avLst/>
          </a:prstGeom>
        </p:spPr>
      </p:pic>
      <p:pic>
        <p:nvPicPr>
          <p:cNvPr id="6" name="Picture 5" descr="AmbientLig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3047282"/>
            <a:ext cx="1049134" cy="699423"/>
          </a:xfrm>
          <a:prstGeom prst="rect">
            <a:avLst/>
          </a:prstGeom>
        </p:spPr>
      </p:pic>
      <p:pic>
        <p:nvPicPr>
          <p:cNvPr id="7" name="Picture 6" descr="Til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3924749"/>
            <a:ext cx="1049134" cy="699423"/>
          </a:xfrm>
          <a:prstGeom prst="rect">
            <a:avLst/>
          </a:prstGeom>
        </p:spPr>
      </p:pic>
      <p:pic>
        <p:nvPicPr>
          <p:cNvPr id="8" name="Picture 7" descr="soun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4802216"/>
            <a:ext cx="1046613" cy="697742"/>
          </a:xfrm>
          <a:prstGeom prst="rect">
            <a:avLst/>
          </a:prstGeom>
        </p:spPr>
      </p:pic>
      <p:pic>
        <p:nvPicPr>
          <p:cNvPr id="9" name="Picture 8" descr="Ultrasonic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678001"/>
            <a:ext cx="1029897" cy="6865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64612" y="147930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 Controller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9993" y="643662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cxnSp>
        <p:nvCxnSpPr>
          <p:cNvPr id="17" name="Straight Connector 16"/>
          <p:cNvCxnSpPr>
            <a:stCxn id="5" idx="3"/>
          </p:cNvCxnSpPr>
          <p:nvPr/>
        </p:nvCxnSpPr>
        <p:spPr>
          <a:xfrm flipV="1">
            <a:off x="1493634" y="2475122"/>
            <a:ext cx="2194442" cy="2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95672" y="2475122"/>
            <a:ext cx="0" cy="35431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3"/>
          </p:cNvCxnSpPr>
          <p:nvPr/>
        </p:nvCxnSpPr>
        <p:spPr>
          <a:xfrm flipV="1">
            <a:off x="1487097" y="6018226"/>
            <a:ext cx="208575" cy="30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3"/>
          </p:cNvCxnSpPr>
          <p:nvPr/>
        </p:nvCxnSpPr>
        <p:spPr>
          <a:xfrm>
            <a:off x="1491113" y="515108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3"/>
          </p:cNvCxnSpPr>
          <p:nvPr/>
        </p:nvCxnSpPr>
        <p:spPr>
          <a:xfrm>
            <a:off x="1491113" y="5151087"/>
            <a:ext cx="20455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87097" y="4271585"/>
            <a:ext cx="20455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493634" y="3377651"/>
            <a:ext cx="20455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33710" y="1479301"/>
            <a:ext cx="92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4516980" y="378524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16980" y="3785243"/>
            <a:ext cx="52674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133688" y="1958815"/>
            <a:ext cx="764541" cy="711624"/>
            <a:chOff x="4676031" y="1984428"/>
            <a:chExt cx="764541" cy="711624"/>
          </a:xfrm>
        </p:grpSpPr>
        <p:sp>
          <p:nvSpPr>
            <p:cNvPr id="69" name="Rectangle 68"/>
            <p:cNvSpPr/>
            <p:nvPr/>
          </p:nvSpPr>
          <p:spPr>
            <a:xfrm>
              <a:off x="4676031" y="1984428"/>
              <a:ext cx="764541" cy="711624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 descr="bluetooth-best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0845" y="2062784"/>
              <a:ext cx="554912" cy="554912"/>
            </a:xfrm>
            <a:prstGeom prst="rect">
              <a:avLst/>
            </a:prstGeom>
          </p:spPr>
        </p:pic>
      </p:grpSp>
      <p:sp>
        <p:nvSpPr>
          <p:cNvPr id="83" name="TextBox 82"/>
          <p:cNvSpPr txBox="1"/>
          <p:nvPr/>
        </p:nvSpPr>
        <p:spPr>
          <a:xfrm>
            <a:off x="6187576" y="6436629"/>
            <a:ext cx="153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cxnSp>
        <p:nvCxnSpPr>
          <p:cNvPr id="89" name="Straight Connector 88"/>
          <p:cNvCxnSpPr/>
          <p:nvPr/>
        </p:nvCxnSpPr>
        <p:spPr>
          <a:xfrm flipH="1" flipV="1">
            <a:off x="4978781" y="4396763"/>
            <a:ext cx="18512" cy="11910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frobot-romeo-b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022" y="2792272"/>
            <a:ext cx="3619881" cy="2289253"/>
          </a:xfrm>
          <a:prstGeom prst="rect">
            <a:avLst/>
          </a:prstGeom>
        </p:spPr>
      </p:pic>
      <p:pic>
        <p:nvPicPr>
          <p:cNvPr id="27" name="Picture 26" descr="6xAA Battery Holde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873" y="5544727"/>
            <a:ext cx="1683477" cy="96334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A6BAC666-B113-FA4D-892D-F9502C00B1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169" y="1992944"/>
            <a:ext cx="627951" cy="62795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4C49EB2-79A2-4340-B283-18129945D1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269" y="2800212"/>
            <a:ext cx="761751" cy="57131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3DF71349-05C3-3544-AE16-6C95F85C27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068" y="3638053"/>
            <a:ext cx="706153" cy="706153"/>
          </a:xfrm>
          <a:prstGeom prst="rect">
            <a:avLst/>
          </a:prstGeom>
        </p:spPr>
      </p:pic>
      <p:pic>
        <p:nvPicPr>
          <p:cNvPr id="11" name="Picture 10" descr="IMG_3809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643" y="4713209"/>
            <a:ext cx="2623911" cy="1749274"/>
          </a:xfrm>
          <a:prstGeom prst="rect">
            <a:avLst/>
          </a:prstGeom>
        </p:spPr>
      </p:pic>
      <p:cxnSp>
        <p:nvCxnSpPr>
          <p:cNvPr id="13" name="Straight Connector 12"/>
          <p:cNvCxnSpPr>
            <a:endCxn id="65" idx="1"/>
          </p:cNvCxnSpPr>
          <p:nvPr/>
        </p:nvCxnSpPr>
        <p:spPr>
          <a:xfrm flipV="1">
            <a:off x="4693275" y="3085869"/>
            <a:ext cx="3111994" cy="7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00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98955"/>
            <a:ext cx="9144000" cy="555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Romeo BLE</a:t>
            </a:r>
            <a:endParaRPr lang="en-US" dirty="0"/>
          </a:p>
        </p:txBody>
      </p:sp>
      <p:pic>
        <p:nvPicPr>
          <p:cNvPr id="6" name="Picture 5" descr="800px-Romeo_BLE_Pin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08" y="1385550"/>
            <a:ext cx="8371184" cy="53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4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 Wiring Diagram</a:t>
            </a:r>
            <a:endParaRPr lang="en-US" dirty="0"/>
          </a:p>
        </p:txBody>
      </p:sp>
      <p:pic>
        <p:nvPicPr>
          <p:cNvPr id="5" name="Picture 4" descr="TankConnec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00" y="1467096"/>
            <a:ext cx="66484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649756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attach the </a:t>
            </a:r>
            <a:r>
              <a:rPr lang="en-US" dirty="0" err="1" smtClean="0"/>
              <a:t>velcro</a:t>
            </a:r>
            <a:r>
              <a:rPr lang="en-US" dirty="0" smtClean="0"/>
              <a:t> to the battery holder yet </a:t>
            </a:r>
            <a:r>
              <a:rPr lang="mr-IN" dirty="0" smtClean="0"/>
              <a:t>–</a:t>
            </a:r>
            <a:r>
              <a:rPr lang="en-US" dirty="0" smtClean="0"/>
              <a:t> you can’t insert the programming cable when the battery holder is mounted.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a good idea to use the switch even if you don’t have rechargeable batteries </a:t>
            </a:r>
            <a:r>
              <a:rPr lang="mr-IN" dirty="0" smtClean="0"/>
              <a:t>–</a:t>
            </a:r>
            <a:r>
              <a:rPr lang="en-US" dirty="0" smtClean="0"/>
              <a:t> otherwise you can’t turn off power without removing the lid</a:t>
            </a:r>
            <a:r>
              <a:rPr lang="en-US" dirty="0" smtClean="0"/>
              <a:t>. You will need a soldering iron.</a:t>
            </a:r>
            <a:endParaRPr lang="en-US" dirty="0"/>
          </a:p>
        </p:txBody>
      </p:sp>
      <p:pic>
        <p:nvPicPr>
          <p:cNvPr id="4" name="Picture 3" descr="IMG_38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620" y="3890746"/>
            <a:ext cx="3879380" cy="2586253"/>
          </a:xfrm>
          <a:prstGeom prst="rect">
            <a:avLst/>
          </a:prstGeom>
        </p:spPr>
      </p:pic>
      <p:pic>
        <p:nvPicPr>
          <p:cNvPr id="5" name="Picture 4" descr="IMG_38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621" y="837156"/>
            <a:ext cx="3879380" cy="25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0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Wired:</a:t>
            </a:r>
          </a:p>
          <a:p>
            <a:pPr lvl="1"/>
            <a:r>
              <a:rPr lang="en-US" dirty="0" smtClean="0"/>
              <a:t>Digital Inputs</a:t>
            </a:r>
          </a:p>
          <a:p>
            <a:pPr lvl="1"/>
            <a:r>
              <a:rPr lang="en-US" dirty="0" smtClean="0"/>
              <a:t>Serial Monitor</a:t>
            </a:r>
          </a:p>
          <a:p>
            <a:r>
              <a:rPr lang="en-US" dirty="0" smtClean="0"/>
              <a:t>Hardware Buttons</a:t>
            </a:r>
          </a:p>
          <a:p>
            <a:r>
              <a:rPr lang="en-US" dirty="0" smtClean="0"/>
              <a:t>Bluetooth:</a:t>
            </a:r>
          </a:p>
          <a:p>
            <a:pPr lvl="1"/>
            <a:r>
              <a:rPr lang="en-US" dirty="0" smtClean="0"/>
              <a:t>Keyboard</a:t>
            </a:r>
          </a:p>
          <a:p>
            <a:pPr lvl="1"/>
            <a:r>
              <a:rPr lang="en-US" dirty="0" smtClean="0"/>
              <a:t>Laptop</a:t>
            </a:r>
          </a:p>
          <a:p>
            <a:pPr lvl="1"/>
            <a:r>
              <a:rPr lang="en-US" dirty="0" smtClean="0"/>
              <a:t>Mobile Phone</a:t>
            </a:r>
            <a:endParaRPr lang="en-US" dirty="0"/>
          </a:p>
        </p:txBody>
      </p:sp>
      <p:pic>
        <p:nvPicPr>
          <p:cNvPr id="4" name="Picture 3" descr="IMG_379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812" y="3822864"/>
            <a:ext cx="4303188" cy="2868792"/>
          </a:xfrm>
          <a:prstGeom prst="rect">
            <a:avLst/>
          </a:prstGeom>
        </p:spPr>
      </p:pic>
      <p:pic>
        <p:nvPicPr>
          <p:cNvPr id="5" name="Picture 4" descr="IMG_38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942" y="801367"/>
            <a:ext cx="4312058" cy="28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Romeo Pin Allocations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30804"/>
              </p:ext>
            </p:extLst>
          </p:nvPr>
        </p:nvGraphicFramePr>
        <p:xfrm>
          <a:off x="2777655" y="1866848"/>
          <a:ext cx="53204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299"/>
                <a:gridCol w="37521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Motor 1 Direction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Motor 1 </a:t>
                      </a:r>
                      <a:r>
                        <a:rPr lang="en-US" dirty="0" smtClean="0"/>
                        <a:t>Speed - PWM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Motor 2 </a:t>
                      </a:r>
                      <a:r>
                        <a:rPr lang="en-US" dirty="0" smtClean="0"/>
                        <a:t>Speed - PWM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Motor 2 Direction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RomeoMotorJ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87448"/>
            <a:ext cx="1543050" cy="2390775"/>
          </a:xfrm>
          <a:prstGeom prst="rect">
            <a:avLst/>
          </a:prstGeom>
        </p:spPr>
      </p:pic>
      <p:pic>
        <p:nvPicPr>
          <p:cNvPr id="7" name="Picture 6" descr="IMG_379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455" y="4143274"/>
            <a:ext cx="2841125" cy="2569875"/>
          </a:xfrm>
          <a:prstGeom prst="rect">
            <a:avLst/>
          </a:prstGeom>
        </p:spPr>
      </p:pic>
      <p:pic>
        <p:nvPicPr>
          <p:cNvPr id="3" name="Picture 2" descr="IMG_380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43274"/>
            <a:ext cx="3854813" cy="25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1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 with Romeo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107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each motor you control direction and speed.</a:t>
            </a:r>
          </a:p>
          <a:p>
            <a:r>
              <a:rPr lang="en-US" dirty="0" smtClean="0"/>
              <a:t>M1 = right motor, M2 = left motor.</a:t>
            </a:r>
          </a:p>
          <a:p>
            <a:r>
              <a:rPr lang="en-US" dirty="0" smtClean="0"/>
              <a:t>Jumpers connect pins 4,5,6,7 to M1 and M2 terminals.</a:t>
            </a:r>
          </a:p>
          <a:p>
            <a:r>
              <a:rPr lang="en-US" dirty="0" smtClean="0"/>
              <a:t>Direction Pin: HIGH = Forward, LOW = Back.</a:t>
            </a:r>
          </a:p>
          <a:p>
            <a:r>
              <a:rPr lang="en-US" dirty="0" smtClean="0"/>
              <a:t>Speed Pin: PWM </a:t>
            </a:r>
            <a:r>
              <a:rPr lang="mr-IN" dirty="0" smtClean="0"/>
              <a:t>–</a:t>
            </a:r>
            <a:r>
              <a:rPr lang="en-US" dirty="0" smtClean="0"/>
              <a:t> duty cycle from 0 (0% = off) to 255 (100% = full speed). Need DI pins with PWM.</a:t>
            </a:r>
          </a:p>
          <a:p>
            <a:r>
              <a:rPr lang="en-US" dirty="0" smtClean="0"/>
              <a:t>PWM </a:t>
            </a:r>
            <a:r>
              <a:rPr lang="en-US" dirty="0"/>
              <a:t>on pins 5 and 6 </a:t>
            </a:r>
            <a:r>
              <a:rPr lang="en-US" dirty="0" smtClean="0"/>
              <a:t>can </a:t>
            </a:r>
            <a:r>
              <a:rPr lang="en-US" dirty="0"/>
              <a:t>have higher-than-expected duty cycles. </a:t>
            </a:r>
            <a:r>
              <a:rPr lang="en-US" dirty="0" smtClean="0"/>
              <a:t>Due to interaction between  </a:t>
            </a:r>
            <a:r>
              <a:rPr lang="en-US" dirty="0" err="1"/>
              <a:t>millis</a:t>
            </a:r>
            <a:r>
              <a:rPr lang="en-US" dirty="0"/>
              <a:t>(</a:t>
            </a:r>
            <a:r>
              <a:rPr lang="en-US" dirty="0" smtClean="0"/>
              <a:t>), delay</a:t>
            </a:r>
            <a:r>
              <a:rPr lang="en-US" dirty="0"/>
              <a:t>() </a:t>
            </a:r>
            <a:r>
              <a:rPr lang="en-US" dirty="0" smtClean="0"/>
              <a:t>functions and PWM, </a:t>
            </a:r>
            <a:r>
              <a:rPr lang="en-US" dirty="0"/>
              <a:t>which </a:t>
            </a:r>
            <a:r>
              <a:rPr lang="en-US" dirty="0" smtClean="0"/>
              <a:t>all use the </a:t>
            </a:r>
            <a:r>
              <a:rPr lang="en-US" dirty="0"/>
              <a:t>same internal </a:t>
            </a:r>
            <a:r>
              <a:rPr lang="en-US" dirty="0" smtClean="0"/>
              <a:t>timer.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27221" y="6341474"/>
            <a:ext cx="4167848" cy="0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27221" y="5411273"/>
            <a:ext cx="0" cy="9302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28838" y="5688544"/>
            <a:ext cx="9838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8816" y="5477046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27221" y="5688544"/>
            <a:ext cx="0" cy="6529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27221" y="5688544"/>
            <a:ext cx="11895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16757" y="5688544"/>
            <a:ext cx="0" cy="6529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16757" y="6341474"/>
            <a:ext cx="4024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19232" y="5688544"/>
            <a:ext cx="0" cy="6529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19232" y="5688892"/>
            <a:ext cx="11895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00178" y="5688892"/>
            <a:ext cx="0" cy="6529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00178" y="6341822"/>
            <a:ext cx="4024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602653" y="5688892"/>
            <a:ext cx="0" cy="6529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16757" y="5411273"/>
            <a:ext cx="0" cy="1180640"/>
          </a:xfrm>
          <a:prstGeom prst="line">
            <a:avLst/>
          </a:prstGeom>
          <a:ln w="3175" cmpd="sng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19586" y="5411273"/>
            <a:ext cx="0" cy="1180640"/>
          </a:xfrm>
          <a:prstGeom prst="line">
            <a:avLst/>
          </a:prstGeom>
          <a:ln w="3175" cmpd="sng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00178" y="5411273"/>
            <a:ext cx="0" cy="1180640"/>
          </a:xfrm>
          <a:prstGeom prst="line">
            <a:avLst/>
          </a:prstGeom>
          <a:ln w="3175" cmpd="sng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594063" y="5411273"/>
            <a:ext cx="0" cy="1180640"/>
          </a:xfrm>
          <a:prstGeom prst="line">
            <a:avLst/>
          </a:prstGeom>
          <a:ln w="3175" cmpd="sng"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32673" y="5378655"/>
            <a:ext cx="131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PWM Signal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2436" y="6448802"/>
            <a:ext cx="700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On-time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593279" y="6355269"/>
            <a:ext cx="47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Off-</a:t>
            </a:r>
          </a:p>
          <a:p>
            <a:r>
              <a:rPr lang="en-US" sz="1200" dirty="0" smtClean="0"/>
              <a:t>time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312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via Serial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off the battery switch and motor switch.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 PC to the Romeo USB port.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Upload the </a:t>
            </a:r>
            <a:r>
              <a:rPr lang="en-US" dirty="0" err="1" smtClean="0"/>
              <a:t>SerialControl.ino</a:t>
            </a:r>
            <a:r>
              <a:rPr lang="en-US" dirty="0" smtClean="0"/>
              <a:t> sketch.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the Serial Monitor (115,200 baud, no line ending).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on battery switch and motor switch.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the first test have the tracks off the ground </a:t>
            </a:r>
            <a:r>
              <a:rPr lang="mr-IN" dirty="0" smtClean="0"/>
              <a:t>–</a:t>
            </a:r>
            <a:r>
              <a:rPr lang="en-US" dirty="0" smtClean="0"/>
              <a:t> the tank is pretty quick!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Valid Commands are: w = forward, a = left, s = back, d = right, t = test message, x = stop.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44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768</Words>
  <Application>Microsoft Macintosh PowerPoint</Application>
  <PresentationFormat>On-screen Show (4:3)</PresentationFormat>
  <Paragraphs>89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System Architecture – Stage 1</vt:lpstr>
      <vt:lpstr>Romeo BLE</vt:lpstr>
      <vt:lpstr>Tank Wiring Diagram</vt:lpstr>
      <vt:lpstr>Construction Tips</vt:lpstr>
      <vt:lpstr>Control Options</vt:lpstr>
      <vt:lpstr>Romeo Pin Allocations</vt:lpstr>
      <vt:lpstr>Motor Control with Romeo</vt:lpstr>
      <vt:lpstr>Control via Serial Monitor</vt:lpstr>
      <vt:lpstr>Control via Bluetooth (BLE) App</vt:lpstr>
      <vt:lpstr>Appendix A – Using AVA BLE Remote</vt:lpstr>
      <vt:lpstr>AVA BLE</vt:lpstr>
      <vt:lpstr>AVA BLE</vt:lpstr>
      <vt:lpstr>AVA BLE</vt:lpstr>
      <vt:lpstr>AVA BLE</vt:lpstr>
    </vt:vector>
  </TitlesOfParts>
  <Company>Ivy Lane Photography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Murphy</dc:creator>
  <cp:lastModifiedBy>David Such</cp:lastModifiedBy>
  <cp:revision>81</cp:revision>
  <dcterms:created xsi:type="dcterms:W3CDTF">2018-02-12T01:45:59Z</dcterms:created>
  <dcterms:modified xsi:type="dcterms:W3CDTF">2018-08-12T09:26:50Z</dcterms:modified>
</cp:coreProperties>
</file>